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A_E5A58FB6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comments/modernComment_106_58311A7D.xml" ContentType="application/vnd.ms-powerpoint.comments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omments/modernComment_116_44A5A1CE.xml" ContentType="application/vnd.ms-powerpoint.comments+xml"/>
  <Override PartName="/ppt/comments/modernComment_117_DB526E09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60" r:id="rId4"/>
    <p:sldId id="280" r:id="rId5"/>
    <p:sldId id="261" r:id="rId6"/>
    <p:sldId id="287" r:id="rId7"/>
    <p:sldId id="266" r:id="rId8"/>
    <p:sldId id="262" r:id="rId9"/>
    <p:sldId id="273" r:id="rId10"/>
    <p:sldId id="284" r:id="rId11"/>
    <p:sldId id="286" r:id="rId12"/>
    <p:sldId id="277" r:id="rId13"/>
    <p:sldId id="282" r:id="rId14"/>
    <p:sldId id="278" r:id="rId15"/>
    <p:sldId id="279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AF3A85-542E-C653-485A-EFD80E603D37}" name="Hamdar Karim Eugenio" initials="KH" userId="S::karimeugenio.hamdar@studenti.unipd.it::de380d8f-5b31-42b3-8ff0-5cea4afa2b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>
        <p:scale>
          <a:sx n="75" d="100"/>
          <a:sy n="75" d="100"/>
        </p:scale>
        <p:origin x="732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6_58311A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8EDAA4-4043-46A3-B4A9-7230F6357C85}" authorId="{A1AF3A85-542E-C653-485A-EFD80E603D37}" created="2024-09-09T13:37:09.486">
    <pc:sldMkLst xmlns:pc="http://schemas.microsoft.com/office/powerpoint/2013/main/command">
      <pc:docMk/>
      <pc:sldMk cId="1479613053" sldId="262"/>
    </pc:sldMkLst>
    <p188:replyLst>
      <p188:reply id="{BB709A8F-042F-4296-8BCB-9465E8F9639E}" authorId="{A1AF3A85-542E-C653-485A-EFD80E603D37}" created="2024-09-10T13:06:28.036">
        <p188:txBody>
          <a:bodyPr/>
          <a:lstStyle/>
          <a:p>
            <a:r>
              <a:rPr lang="it-IT"/>
              <a:t>Dense: insieme di piu convolution</a:t>
            </a:r>
          </a:p>
        </p188:txBody>
      </p188:reply>
    </p188:replyLst>
    <p188:txBody>
      <a:bodyPr/>
      <a:lstStyle/>
      <a:p>
        <a:r>
          <a:rPr lang="it-IT"/>
          <a:t>Activation function:ReLu</a:t>
        </a:r>
      </a:p>
    </p188:txBody>
  </p188:cm>
</p188:cmLst>
</file>

<file path=ppt/comments/modernComment_10A_E5A58F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4B15A-5611-4BEC-B078-9B287411CBD7}" authorId="{A1AF3A85-542E-C653-485A-EFD80E603D37}" created="2024-09-10T13:03:43.467">
    <pc:sldMkLst xmlns:pc="http://schemas.microsoft.com/office/powerpoint/2013/main/command">
      <pc:docMk/>
      <pc:sldMk cId="3852832694" sldId="266"/>
    </pc:sldMkLst>
    <p188:txBody>
      <a:bodyPr/>
      <a:lstStyle/>
      <a:p>
        <a:r>
          <a:rPr lang="it-IT"/>
          <a:t>Flatten appiattisce le dimensioni fa diventare un vettore
Dense si moltiplica per il precednete
Dropout contro overfitting
Sftmax restituisce probabilità</a:t>
        </a:r>
      </a:p>
    </p188:txBody>
  </p188:cm>
</p188:cmLst>
</file>

<file path=ppt/comments/modernComment_116_44A5A1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C0F105-5031-4B60-9E84-3A72FF97986D}" authorId="{A1AF3A85-542E-C653-485A-EFD80E603D37}" created="2024-09-11T13:25:37.231">
    <pc:sldMkLst xmlns:pc="http://schemas.microsoft.com/office/powerpoint/2013/main/command">
      <pc:docMk/>
      <pc:sldMk cId="1151705550" sldId="278"/>
    </pc:sldMkLst>
    <p188:txBody>
      <a:bodyPr/>
      <a:lstStyle/>
      <a:p>
        <a:r>
          <a:rPr lang="it-IT"/>
          <a:t>These are tables of the non augmeted dataset
Ricorda che resnet ha meno parametri</a:t>
        </a:r>
      </a:p>
    </p188:txBody>
  </p188:cm>
</p188:cmLst>
</file>

<file path=ppt/comments/modernComment_117_DB526E0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DF363F-9601-486D-8CBA-DAF97C2E8CF1}" authorId="{A1AF3A85-542E-C653-485A-EFD80E603D37}" created="2024-09-09T20:56:02.1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79612425" sldId="279"/>
      <ac:spMk id="4" creationId="{7EA09736-AFBF-7034-149C-76B0CEBE8280}"/>
    </ac:deMkLst>
    <p188:txBody>
      <a:bodyPr/>
      <a:lstStyle/>
      <a:p>
        <a:r>
          <a:rPr lang="it-IT"/>
          <a:t>Highest accuracy (93.11%) with resized images (no augmentation)
Best performance across datasets and preprocessing methods
Accuracy drops with augmentation and padded images
Best accuracy (92.08%) with resized images and no augmentation
Accuracy drops to 52.56% with padding and augmentation
improves performance across all models
generally reduces accuracy, especially for CNN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0:20:59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2568 27 24575,'-68'2'0,"-75"-4"0,70-11 0,53 9 0,0 0 0,-28-1 0,36 4 0,-1 2 0,1 0 0,0 0 0,-1 1 0,1 1 0,0 0 0,0 0 0,-22 10 0,15-6 0,0-1 0,0-2 0,0 0 0,-1-1 0,1 0 0,-1-2 0,-32-1 0,-26 1 0,-10 12 0,56-8 0,-44 3 0,53-8 0,0 1 0,0 2 0,0 0 0,0 1 0,1 2 0,-1 0 0,1 1 0,-40 20 0,52-23 0,-1 1 0,0-2 0,0 1 0,0-2 0,0 1 0,0-1 0,-14 0 0,-84-3 0,51-2 0,-398 3 0,436 1 0,0 1 0,-35 8 0,34-5 0,-1-1 0,-25 1 0,-247-5 227,139-1-1819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4:46:54.5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7023 29 24575,'-16'-1'0,"0"0"0,-1-2 0,-19-5 0,18 4 0,-38-5 0,-319 7 0,193 4 0,-982-2 0,1139 1 0,0 2 0,-30 6 0,-36 4 0,35-11 0,-64 13 0,5-3 0,-7 3 0,-89 12 0,184-23 0,-35 9 0,-1-4 0,-76 2 0,110-10 0,-54 11 0,53-7 0,-54 3 0,-445 25 0,401-18 0,-296 48 0,163-21 0,150-35 0,68-6 0,0 2 0,-55 11 0,36-1 0,1-4 0,-1-2 0,-73-2 0,85-2 0,-1 1 0,-61 15 0,55-8 0,-77 4 0,-1044 78 0,1036-84 0,47-4 0,93-5 0,0 1 0,0-1 0,0 0 0,0 1 0,0-1 0,0 1 0,0-1 0,1 1 0,-1 0 0,-3 2 0,4-3 0,1 0 0,-1 1 0,1-1 0,0 0 0,-1 1 0,1-1 0,0 0 0,-1 1 0,1-1 0,0 1 0,0-1 0,-1 1 0,1-1 0,0 1 0,0-1 0,0 1 0,0-1 0,0 1 0,0-1 0,0 1 0,0-1 0,0 1 0,0-1 0,0 1 0,0-1 0,0 1 0,0 0 0,1 0 0,0 1 0,0 0 0,1 0 0,-1-1 0,0 1 0,1-1 0,-1 1 0,1-1 0,-1 0 0,1 0 0,0 0 0,0 1 0,-1-2 0,1 1 0,0 0 0,0 0 0,0 0 0,0-1 0,3 1 0,24 4 0,0-1 0,1-2 0,-1-1 0,43-4 0,-5 1 0,418 3 0,226-3 0,-338-25 0,58-1 0,-426 29 0,1-1 0,-1 1 0,0 0 0,1 0 0,-1 0 0,0 1 0,0-1 0,0 1 0,0 1 0,0-1 0,0 1 0,0 0 0,-1 0 0,1 0 0,-1 0 0,0 1 0,0 0 0,0 0 0,-1 0 0,0 0 0,1 1 0,-1-1 0,-1 1 0,1 0 0,-1 0 0,1 0 0,1 8 0,1 2 0,55 139 0,-42-111 0,14 46 0,-1-2 0,-30-84 0,0-1 0,0 1 0,0 0 0,1-1 0,-1 1 0,1-1 0,-1 1 0,1-1 0,0 0 0,0 0 0,0 0 0,0 0 0,1 0 0,-1 0 0,5 3 0,-5-5 0,0 1 0,-1-1 0,1 0 0,0 0 0,0 0 0,0 0 0,-1 0 0,1 0 0,0 0 0,0 0 0,-1-1 0,1 1 0,0-1 0,0 1 0,-1-1 0,1 0 0,-1 0 0,1 0 0,0 0 0,-1 0 0,0 0 0,1 0 0,-1 0 0,0 0 0,1-1 0,1-1 0,8-10 0,-1-1 0,16-25 0,-20 28 0,1 0 0,1 1 0,0-1 0,0 1 0,1 1 0,12-12 0,-2 8 0,1 0 0,0 1 0,0 1 0,1 0 0,1 2 0,0 1 0,0 0 0,35-6 0,-11 7 0,1 1 0,-1 2 0,61 4 0,-107 0 1,4 0-87,0 1 1,-1-1-1,1 0 1,0 0 0,0-1-1,-1 1 1,1-1 0,-1 0-1,1 1 1,0-2 0,-1 1-1,0 0 1,1-1 0,-1 1-1,4-4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4:47:03.8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3764 30 24575,'-9'-1'0,"1"0"0,-1 0 0,1-1 0,-16-5 0,-24-5 0,-49 6 0,-99 7 0,64 1 0,105-2 0,0 1 0,0 1 0,0 1 0,0 1 0,1 2 0,-1 0 0,-49 21 0,45-17 0,0 0 0,-1-2 0,0-1 0,-49 3 0,45-5 0,-84 1 0,31-3 0,65 1 0,-1 0 0,-40 14 0,43-11 0,-1-1 0,1-2 0,-33 4 0,-78 5 0,-39 1 0,122-12 0,-84 12 0,-147 25 0,202-28 0,43-5 0,-58 3 0,59-7 0,-64 12 0,48-5 0,-61 18 0,13-2 0,-61 4 0,96-19 0,-51 5 0,2-2 0,76-7 0,-58 2 0,61-8 0,1 2 0,-1 1 0,-33 7 0,28-5 0,-71 1 0,105-6 0,33-1 0,0 2 0,0 1 0,0 1 0,-1 1 0,1 1 0,31 11 0,-21-3 0,14 5 0,99 21 0,139 15 0,-236-48 0,1-3 0,71-6 0,-25 1 0,-76 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20:35:36.9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708 1 24575,'-650'0'0,"644"0"0,2 0 0,1-1 0,0 1 0,-1 0 0,1 0 0,0 1 0,0-1 0,-1 1 0,1-1 0,0 1 0,0 0 0,0 1 0,0-1 0,-6 3 0,9-3 0,0-1 0,0 0 0,0 0 0,0 1 0,0-1 0,0 0 0,0 0 0,0 1 0,0-1 0,0 0 0,0 0 0,0 1 0,0-1 0,0 0 0,0 0 0,0 1 0,0-1 0,0 0 0,0 0 0,0 1 0,0-1 0,1 0 0,-1 0 0,0 1 0,0-1 0,0 0 0,0 0 0,1 0 0,-1 1 0,0-1 0,0 0 0,1 0 0,-1 0 0,0 0 0,0 0 0,1 0 0,-1 1 0,0-1 0,0 0 0,1 0 0,-1 0 0,0 0 0,0 0 0,1 0 0,-1 0 0,0 0 0,1 0 0,17 4 0,-16-3 0,67 19 0,-44-11 0,0-2 0,0-1 0,1-1 0,44 3 0,373-10 0,-424 3 0,0 1 0,35 8 0,-34-5 0,1-1 0,25 1 0,-22-4 0,-1 0 0,1-1 0,0-2 0,0 0 0,0-2 0,-1 0 0,43-15 0,-50 14 0,0 0 0,0 1 0,1 1 0,-1 0 0,1 1 0,0 1 0,17 1 0,24-2 0,-36-2-1365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20:48:43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1426 82 24575,'-14'-1'0,"1"0"0,0-1 0,-1-1 0,1 0 0,1-1 0,-1-1 0,0 0 0,-20-11 0,-16-6 0,36 17 0,0 2 0,0-1 0,-1 1 0,1 1 0,-24-1 0,-72 5 0,40 1 0,24-3 0,13-1 0,1 1 0,-1 2 0,0 1 0,1 1 0,-47 13 0,54-10 0,0-1 0,0-2 0,-1 0 0,-24 1 0,-99-6 0,-28 3 0,106 11 0,51-9 0,-1 0 0,-27 1 0,4-5 0,35 0 0,30 0 0,424-1 0,-426 2 0,0 1 0,33 8 0,-32-5 0,1-1 0,23 1 0,-2-4 0,70 13 0,-83-10 0,52 0 0,-13-1 0,-56-1 0,0 1 0,0 0 0,0 1 0,24 10 0,-26-9 0,1 0 0,0-1 0,0-1 0,1 1 0,20 1 0,123-6 0,25 2 0,-177 0 0,1 0 0,0 1 0,0-1 0,-1 1 0,1 0 0,-1 0 0,1 0 0,-1 1 0,0 0 0,0 0 0,0 0 0,-1 0 0,6 6 0,-5-5 0,0 0 0,0 0 0,0-1 0,1 0 0,-1 0 0,1 0 0,0 0 0,0-1 0,0 1 0,0-1 0,0 0 0,6 1 0,32 1 0,-1-2 0,68-5 0,-20 0 0,-22 4 0,70-2 0,-129-1 0,-1 1 0,1-2 0,-1 1 0,0-1 0,0 0 0,12-7 0,-11 5 0,0 1 0,1 0 0,0 0 0,14-3 0,45 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20:48:47.8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20:48:50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1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6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6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5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96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8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6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5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79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19D7796-F675-488F-AC46-C88938C80352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9.png"/><Relationship Id="rId7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5" Type="http://schemas.openxmlformats.org/officeDocument/2006/relationships/image" Target="../media/image31.png"/><Relationship Id="rId10" Type="http://schemas.openxmlformats.org/officeDocument/2006/relationships/customXml" Target="../ink/ink7.xml"/><Relationship Id="rId4" Type="http://schemas.openxmlformats.org/officeDocument/2006/relationships/image" Target="../media/image30.png"/><Relationship Id="rId9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116_44A5A1C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7_DB526E0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microsoft.com/office/2018/10/relationships/comments" Target="../comments/modernComment_10A_E5A58FB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microsoft.com/office/2018/10/relationships/comments" Target="../comments/modernComment_106_58311A7D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B4AC-BED2-F5F4-22AF-DBDB5F501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468521"/>
            <a:ext cx="3930256" cy="1302671"/>
          </a:xfrm>
        </p:spPr>
        <p:txBody>
          <a:bodyPr anchor="t">
            <a:normAutofit fontScale="90000"/>
          </a:bodyPr>
          <a:lstStyle/>
          <a:p>
            <a:r>
              <a:rPr lang="en-US" sz="2800" dirty="0"/>
              <a:t>Deep Learning Models for COVID-19, Pneumonia,</a:t>
            </a:r>
            <a:br>
              <a:rPr lang="en-US" sz="2800" dirty="0"/>
            </a:br>
            <a:r>
              <a:rPr lang="en-US" sz="2800" dirty="0"/>
              <a:t> and Normal Chest X-ray Classification</a:t>
            </a:r>
            <a:endParaRPr lang="ru-RU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B52CB-35FE-8C0A-6BB7-C84D44B06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343" y="5139508"/>
            <a:ext cx="10973313" cy="1126847"/>
          </a:xfrm>
        </p:spPr>
        <p:txBody>
          <a:bodyPr anchor="b">
            <a:normAutofit/>
          </a:bodyPr>
          <a:lstStyle/>
          <a:p>
            <a:pPr>
              <a:lnSpc>
                <a:spcPct val="30000"/>
              </a:lnSpc>
            </a:pPr>
            <a:r>
              <a:rPr lang="en-US" sz="1400" cap="none" dirty="0"/>
              <a:t>Karim Eugenio Hamdar, Davide Christian Mancosu Bustos</a:t>
            </a:r>
          </a:p>
          <a:p>
            <a:pPr>
              <a:lnSpc>
                <a:spcPct val="30000"/>
              </a:lnSpc>
            </a:pPr>
            <a:r>
              <a:rPr lang="en-US" sz="1400" cap="none" dirty="0"/>
              <a:t>Department of Mathematics, University of Padua, 2024</a:t>
            </a:r>
          </a:p>
          <a:p>
            <a:pPr>
              <a:lnSpc>
                <a:spcPct val="30000"/>
              </a:lnSpc>
            </a:pPr>
            <a:r>
              <a:rPr lang="en-US" sz="1400" cap="none" dirty="0"/>
              <a:t>Vision and Cognitive Systems 2023-2024</a:t>
            </a:r>
            <a:endParaRPr lang="ru-RU" sz="140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69417-9D8C-A136-12A4-8E7B557C0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/>
        </p:blipFill>
        <p:spPr>
          <a:xfrm>
            <a:off x="5283484" y="350867"/>
            <a:ext cx="6069273" cy="34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0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758A5EF-90F7-F8BF-E2CF-27A25A450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897" y="350198"/>
            <a:ext cx="4937760" cy="268927"/>
          </a:xfrm>
        </p:spPr>
        <p:txBody>
          <a:bodyPr>
            <a:noAutofit/>
          </a:bodyPr>
          <a:lstStyle/>
          <a:p>
            <a:r>
              <a:rPr kumimoji="0" 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Loss:</a:t>
            </a:r>
            <a:endParaRPr lang="it-IT" sz="2800" b="1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8C317F0-1157-A485-9AAA-1F19087A59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420" y="823667"/>
            <a:ext cx="5284237" cy="2441734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FAD5165D-FBA1-AB9C-5CF5-5C65BCD2B3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0921" y="810716"/>
            <a:ext cx="5383764" cy="2454685"/>
          </a:xfrm>
          <a:prstGeom prst="rect">
            <a:avLst/>
          </a:prstGeom>
        </p:spPr>
      </p:pic>
      <p:pic>
        <p:nvPicPr>
          <p:cNvPr id="13" name="Immagine 12" descr="Immagine che contiene testo, schermata, schermo, linea&#10;&#10;Descrizione generata automaticamente">
            <a:extLst>
              <a:ext uri="{FF2B5EF4-FFF2-40B4-BE49-F238E27FC236}">
                <a16:creationId xmlns:a16="http://schemas.microsoft.com/office/drawing/2014/main" id="{6DADB0C2-39E8-ED32-21DC-9666C5EFF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0" y="3429000"/>
            <a:ext cx="5284237" cy="2441734"/>
          </a:xfrm>
          <a:prstGeom prst="rect">
            <a:avLst/>
          </a:prstGeom>
        </p:spPr>
      </p:pic>
      <p:pic>
        <p:nvPicPr>
          <p:cNvPr id="14" name="Immagine 13" descr="Immagine che contiene testo, schermata, schermo, linea&#10;&#10;Descrizione generata automaticamente">
            <a:extLst>
              <a:ext uri="{FF2B5EF4-FFF2-40B4-BE49-F238E27FC236}">
                <a16:creationId xmlns:a16="http://schemas.microsoft.com/office/drawing/2014/main" id="{1FFA6E9F-23AE-F3CC-1C4F-65DE58A06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21" y="3429000"/>
            <a:ext cx="5268686" cy="24417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A53C7EC-2CF6-6096-B8D8-4FC8FC1D18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2857" y="810716"/>
            <a:ext cx="5284800" cy="24408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987E75E-309F-E3EB-4819-E7FE494E661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2857" y="3443107"/>
            <a:ext cx="5284800" cy="24408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97013BB-9233-C1B9-A202-EF92DB1C4AA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80921" y="796316"/>
            <a:ext cx="5385600" cy="2455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E51B709-1439-160A-CAF7-EB9F964F76A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37603" y="3443107"/>
            <a:ext cx="52704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758A5EF-90F7-F8BF-E2CF-27A25A450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287" y="259848"/>
            <a:ext cx="4937760" cy="268927"/>
          </a:xfrm>
        </p:spPr>
        <p:txBody>
          <a:bodyPr>
            <a:noAutofit/>
          </a:bodyPr>
          <a:lstStyle/>
          <a:p>
            <a:r>
              <a:rPr lang="en-US" sz="4800" cap="none" spc="-5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+mj-ea"/>
                <a:cs typeface="+mj-cs"/>
              </a:rPr>
              <a:t>Accuracy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</a:t>
            </a:r>
            <a:endParaRPr lang="it-IT" sz="1200" b="1" dirty="0"/>
          </a:p>
        </p:txBody>
      </p:sp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AE01E79C-4E39-0682-73FA-24CD9E9D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833" y="792904"/>
            <a:ext cx="5170111" cy="2654366"/>
          </a:xfrm>
          <a:prstGeom prst="rect">
            <a:avLst/>
          </a:prstGeom>
        </p:spPr>
      </p:pic>
      <p:pic>
        <p:nvPicPr>
          <p:cNvPr id="6" name="Immagine 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EDE95306-529D-E6A5-E4B9-CFC261ACE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86" y="3447270"/>
            <a:ext cx="4957258" cy="2544209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91624408-A2A4-22FB-B200-25402F32B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2057" y="792904"/>
            <a:ext cx="4875113" cy="26543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100F153-F08A-EDA7-09DD-C988EFF76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2056" y="3392191"/>
            <a:ext cx="4875113" cy="26543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D645192B-FC95-29E4-3301-FA208ABCB141}"/>
                  </a:ext>
                </a:extLst>
              </p14:cNvPr>
              <p14:cNvContentPartPr/>
              <p14:nvPr/>
            </p14:nvContentPartPr>
            <p14:xfrm>
              <a:off x="5654248" y="1687217"/>
              <a:ext cx="838440" cy="9720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D645192B-FC95-29E4-3301-FA208ABCB1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1248" y="1624217"/>
                <a:ext cx="964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B0EEAD08-169D-5883-C919-8207BA55FCD7}"/>
                  </a:ext>
                </a:extLst>
              </p14:cNvPr>
              <p14:cNvContentPartPr/>
              <p14:nvPr/>
            </p14:nvContentPartPr>
            <p14:xfrm>
              <a:off x="6615088" y="1735097"/>
              <a:ext cx="360" cy="3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B0EEAD08-169D-5883-C919-8207BA55FC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2448" y="167245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98A253D0-B5DB-608D-52AE-48534F006809}"/>
                  </a:ext>
                </a:extLst>
              </p14:cNvPr>
              <p14:cNvContentPartPr/>
              <p14:nvPr/>
            </p14:nvContentPartPr>
            <p14:xfrm>
              <a:off x="5616808" y="1735097"/>
              <a:ext cx="360" cy="3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98A253D0-B5DB-608D-52AE-48534F0068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53808" y="1672457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89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7A9B-476A-0774-B3EB-846AB7FB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8855436" cy="9096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47C82-E768-0C5E-9B74-9F0C33EE6081}"/>
              </a:ext>
            </a:extLst>
          </p:cNvPr>
          <p:cNvSpPr txBox="1"/>
          <p:nvPr/>
        </p:nvSpPr>
        <p:spPr>
          <a:xfrm>
            <a:off x="984258" y="2311400"/>
            <a:ext cx="4758816" cy="2966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Resizing Impact on Accuracy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 err="1"/>
              <a:t>ResNet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Best accuracy: </a:t>
            </a:r>
            <a:r>
              <a:rPr lang="en-US" b="1" dirty="0"/>
              <a:t>93.11%</a:t>
            </a:r>
            <a:r>
              <a:rPr lang="en-US" dirty="0"/>
              <a:t> (Resized, no augmentation)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Key Insight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Resizing boosts accuracy across all models, especially without augmentation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F903E1-38B7-97D5-4BED-FAA79110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74" y="2794622"/>
            <a:ext cx="5991246" cy="22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2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7A9B-476A-0774-B3EB-846AB7FB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8855436" cy="9096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47C82-E768-0C5E-9B74-9F0C33EE6081}"/>
              </a:ext>
            </a:extLst>
          </p:cNvPr>
          <p:cNvSpPr txBox="1"/>
          <p:nvPr/>
        </p:nvSpPr>
        <p:spPr>
          <a:xfrm>
            <a:off x="1080739" y="1921588"/>
            <a:ext cx="4758816" cy="3996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it-IT" b="1" dirty="0"/>
              <a:t>Data </a:t>
            </a:r>
            <a:r>
              <a:rPr lang="it-IT" b="1" dirty="0" err="1"/>
              <a:t>Augmentation</a:t>
            </a:r>
            <a:r>
              <a:rPr lang="it-IT" b="1" dirty="0"/>
              <a:t> &amp; </a:t>
            </a:r>
            <a:r>
              <a:rPr lang="it-IT" b="1" dirty="0" err="1"/>
              <a:t>Accuracy</a:t>
            </a:r>
            <a:r>
              <a:rPr lang="it-IT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b="1" dirty="0" err="1"/>
              <a:t>Inconsistent</a:t>
            </a:r>
            <a:r>
              <a:rPr lang="it-IT" b="1" dirty="0"/>
              <a:t> impact on </a:t>
            </a:r>
            <a:r>
              <a:rPr lang="it-IT" b="1" dirty="0" err="1"/>
              <a:t>accuracy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models</a:t>
            </a:r>
          </a:p>
          <a:p>
            <a:endParaRPr lang="it-IT" b="1" dirty="0"/>
          </a:p>
          <a:p>
            <a:r>
              <a:rPr lang="it-IT" b="1" dirty="0"/>
              <a:t>CNN</a:t>
            </a:r>
            <a:r>
              <a:rPr lang="it-IT" dirty="0"/>
              <a:t>: </a:t>
            </a:r>
            <a:r>
              <a:rPr lang="it-IT" dirty="0" err="1"/>
              <a:t>Accuracy</a:t>
            </a:r>
            <a:r>
              <a:rPr lang="it-IT" dirty="0"/>
              <a:t> </a:t>
            </a:r>
            <a:r>
              <a:rPr lang="it-IT" dirty="0" err="1"/>
              <a:t>dropped</a:t>
            </a:r>
            <a:r>
              <a:rPr lang="it-IT" dirty="0"/>
              <a:t> to </a:t>
            </a:r>
            <a:r>
              <a:rPr lang="it-IT" b="1" dirty="0"/>
              <a:t>52.56%</a:t>
            </a:r>
            <a:r>
              <a:rPr lang="it-IT" dirty="0"/>
              <a:t> (</a:t>
            </a:r>
            <a:r>
              <a:rPr lang="it-IT" dirty="0" err="1"/>
              <a:t>Padding</a:t>
            </a:r>
            <a:r>
              <a:rPr lang="it-IT" dirty="0"/>
              <a:t> + </a:t>
            </a:r>
            <a:r>
              <a:rPr lang="it-IT" dirty="0" err="1"/>
              <a:t>Augmentation</a:t>
            </a:r>
            <a:r>
              <a:rPr lang="it-IT" dirty="0"/>
              <a:t>)</a:t>
            </a:r>
          </a:p>
          <a:p>
            <a:endParaRPr lang="it-IT" b="1" dirty="0"/>
          </a:p>
          <a:p>
            <a:r>
              <a:rPr lang="it-IT" b="1" dirty="0" err="1"/>
              <a:t>DenseNet</a:t>
            </a:r>
            <a:r>
              <a:rPr lang="it-IT" dirty="0"/>
              <a:t>: </a:t>
            </a:r>
            <a:r>
              <a:rPr lang="it-IT" dirty="0" err="1"/>
              <a:t>Accuracy</a:t>
            </a:r>
            <a:r>
              <a:rPr lang="it-IT" dirty="0"/>
              <a:t> </a:t>
            </a:r>
            <a:r>
              <a:rPr lang="it-IT" dirty="0" err="1"/>
              <a:t>decreased</a:t>
            </a:r>
            <a:r>
              <a:rPr lang="it-IT" dirty="0"/>
              <a:t> from </a:t>
            </a:r>
            <a:r>
              <a:rPr lang="it-IT" b="1" dirty="0"/>
              <a:t>91.62% to 88.84%</a:t>
            </a:r>
            <a:r>
              <a:rPr lang="it-IT" dirty="0"/>
              <a:t> (</a:t>
            </a:r>
            <a:r>
              <a:rPr lang="it-IT" dirty="0" err="1"/>
              <a:t>Padded</a:t>
            </a:r>
            <a:r>
              <a:rPr lang="it-IT" dirty="0"/>
              <a:t> images with </a:t>
            </a:r>
            <a:r>
              <a:rPr lang="it-IT" dirty="0" err="1"/>
              <a:t>Augmentation</a:t>
            </a:r>
            <a:r>
              <a:rPr lang="it-IT" dirty="0"/>
              <a:t>)</a:t>
            </a:r>
          </a:p>
          <a:p>
            <a:endParaRPr lang="it-IT" b="1" dirty="0"/>
          </a:p>
          <a:p>
            <a:r>
              <a:rPr lang="it-IT" b="1" dirty="0" err="1"/>
              <a:t>ResNet</a:t>
            </a:r>
            <a:r>
              <a:rPr lang="it-IT" dirty="0"/>
              <a:t>: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accuracy</a:t>
            </a:r>
            <a:r>
              <a:rPr lang="it-IT" dirty="0"/>
              <a:t> </a:t>
            </a:r>
            <a:r>
              <a:rPr lang="it-IT" dirty="0" err="1"/>
              <a:t>decline</a:t>
            </a:r>
            <a:r>
              <a:rPr lang="it-IT" dirty="0"/>
              <a:t> with </a:t>
            </a:r>
            <a:r>
              <a:rPr lang="it-IT" dirty="0" err="1"/>
              <a:t>augmentation</a:t>
            </a:r>
            <a:endParaRPr lang="it-IT" dirty="0"/>
          </a:p>
          <a:p>
            <a:endParaRPr lang="it-IT" b="1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81C87C-73D4-4A3B-6528-2226BE76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446" y="1779554"/>
            <a:ext cx="5508439" cy="242855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A7926A-4230-FAFC-A2DE-18E8E7288CBE}"/>
              </a:ext>
            </a:extLst>
          </p:cNvPr>
          <p:cNvSpPr txBox="1"/>
          <p:nvPr/>
        </p:nvSpPr>
        <p:spPr>
          <a:xfrm>
            <a:off x="6096000" y="4117817"/>
            <a:ext cx="6014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Key Insight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Augmentation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</a:t>
            </a:r>
            <a:r>
              <a:rPr lang="it-IT" b="1" dirty="0" err="1"/>
              <a:t>variability</a:t>
            </a:r>
            <a:r>
              <a:rPr lang="it-IT" dirty="0"/>
              <a:t> in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Padding</a:t>
            </a:r>
            <a:r>
              <a:rPr lang="it-IT" dirty="0"/>
              <a:t> led to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accuracy</a:t>
            </a:r>
            <a:r>
              <a:rPr lang="it-IT" dirty="0"/>
              <a:t> </a:t>
            </a:r>
            <a:r>
              <a:rPr lang="it-IT" dirty="0" err="1"/>
              <a:t>reduction</a:t>
            </a:r>
            <a:r>
              <a:rPr lang="it-IT" dirty="0"/>
              <a:t>, </a:t>
            </a:r>
            <a:r>
              <a:rPr lang="it-IT" dirty="0" err="1"/>
              <a:t>especially</a:t>
            </a:r>
            <a:r>
              <a:rPr lang="it-IT" dirty="0"/>
              <a:t> for CNN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647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FF6006B-F1D1-A7B6-5A82-7200058535DD}"/>
              </a:ext>
            </a:extLst>
          </p:cNvPr>
          <p:cNvSpPr/>
          <p:nvPr/>
        </p:nvSpPr>
        <p:spPr>
          <a:xfrm>
            <a:off x="737118" y="1688841"/>
            <a:ext cx="10572928" cy="2519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67A9B-476A-0774-B3EB-846AB7FB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52" y="324182"/>
            <a:ext cx="8670232" cy="6930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Computational Efficiency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CD82B6-7656-12B6-0426-8BB0A3B6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5795"/>
            <a:ext cx="5917081" cy="143085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1C9E19-2AAC-9B54-06DD-06E090DA252B}"/>
              </a:ext>
            </a:extLst>
          </p:cNvPr>
          <p:cNvSpPr txBox="1"/>
          <p:nvPr/>
        </p:nvSpPr>
        <p:spPr>
          <a:xfrm>
            <a:off x="6460176" y="2489607"/>
            <a:ext cx="518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time and memory usage with resized dataset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4A4047E-A1EE-F0D3-95C9-17A64A24F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564" y="3609738"/>
            <a:ext cx="5082340" cy="159637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9BD63E-5FFB-5E3B-6CE3-7709425F213F}"/>
              </a:ext>
            </a:extLst>
          </p:cNvPr>
          <p:cNvSpPr txBox="1"/>
          <p:nvPr/>
        </p:nvSpPr>
        <p:spPr>
          <a:xfrm>
            <a:off x="6460176" y="5252873"/>
            <a:ext cx="530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time and memory usage with padded dataset.</a:t>
            </a:r>
            <a:endParaRPr lang="it-IT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D3AD0A7-1030-8C67-9482-9710E9661A4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37118" y="1168474"/>
            <a:ext cx="636347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ResNet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Fastest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training time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Lowest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usage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across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DenseNet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usage</a:t>
            </a:r>
            <a:endParaRPr kumimoji="0" lang="it-IT" altLang="it-IT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Longest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training times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Larger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size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competitive training time (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Resized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Slower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training in </a:t>
            </a:r>
            <a:r>
              <a:rPr kumimoji="0" lang="it-IT" altLang="it-IT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Padded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705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8460-6C83-0124-C08E-7BDB4478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A09736-AFBF-7034-149C-76B0CEBE82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2392" y="2283952"/>
            <a:ext cx="1021328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ResNet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effective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chest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X-ray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endParaRPr kumimoji="0" lang="it-IT" altLang="it-IT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DenseNet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Strong performance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demand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CNN: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</a:t>
            </a:r>
            <a:endParaRPr kumimoji="0" lang="it-IT" altLang="it-IT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Impact: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it-IT" altLang="it-IT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Resizing</a:t>
            </a:r>
            <a:endParaRPr kumimoji="0" lang="it-IT" altLang="it-IT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it-IT" altLang="it-IT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endParaRPr kumimoji="0" lang="it-IT" altLang="it-IT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6124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C9D48-5B89-39F8-D4EB-8C280ECF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pic>
        <p:nvPicPr>
          <p:cNvPr id="5" name="Demo VISION">
            <a:hlinkClick r:id="" action="ppaction://media"/>
            <a:extLst>
              <a:ext uri="{FF2B5EF4-FFF2-40B4-BE49-F238E27FC236}">
                <a16:creationId xmlns:a16="http://schemas.microsoft.com/office/drawing/2014/main" id="{4048CED5-9CE4-8C47-68A4-5DA370FA90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113" y="1835377"/>
            <a:ext cx="9691687" cy="4022725"/>
          </a:xfrm>
        </p:spPr>
      </p:pic>
    </p:spTree>
    <p:extLst>
      <p:ext uri="{BB962C8B-B14F-4D97-AF65-F5344CB8AC3E}">
        <p14:creationId xmlns:p14="http://schemas.microsoft.com/office/powerpoint/2010/main" val="23185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7D9-2B63-734B-37CD-B05E2051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8106591" cy="1450757"/>
          </a:xfrm>
        </p:spPr>
        <p:txBody>
          <a:bodyPr/>
          <a:lstStyle/>
          <a:p>
            <a:r>
              <a:rPr lang="en-US" dirty="0"/>
              <a:t>Presentation Pipeline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438D2-2D0F-4D7C-A7DC-4AEB4DD81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01" y="2549224"/>
            <a:ext cx="3538674" cy="267047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Pre-processing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Conclusions</a:t>
            </a:r>
          </a:p>
        </p:txBody>
      </p:sp>
      <p:pic>
        <p:nvPicPr>
          <p:cNvPr id="5" name="Immagine 4" descr="Immagine che contiene testo, diagramma, disegno, origami&#10;&#10;Descrizione generata automaticamente">
            <a:extLst>
              <a:ext uri="{FF2B5EF4-FFF2-40B4-BE49-F238E27FC236}">
                <a16:creationId xmlns:a16="http://schemas.microsoft.com/office/drawing/2014/main" id="{09AA559F-920B-1716-490D-020935493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29" y="511614"/>
            <a:ext cx="4778827" cy="568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46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11AC-A53A-74DF-26B7-BD11078E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665392" cy="61003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3EFE5B-8DEF-B2A7-7EF4-F66DCF6BF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8136" y="1968581"/>
            <a:ext cx="6646942" cy="4265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err="1"/>
              <a:t>Problem</a:t>
            </a:r>
            <a:r>
              <a:rPr lang="it-IT" dirty="0"/>
              <a:t> Definition</a:t>
            </a:r>
            <a:r>
              <a:rPr lang="en-US" dirty="0"/>
              <a:t>: </a:t>
            </a:r>
          </a:p>
          <a:p>
            <a:r>
              <a:rPr lang="en-US" dirty="0"/>
              <a:t>Diagnose respiratory condition with chest X-ray images</a:t>
            </a:r>
          </a:p>
          <a:p>
            <a:r>
              <a:rPr lang="en-US" dirty="0"/>
              <a:t>Three categories: </a:t>
            </a:r>
            <a:r>
              <a:rPr lang="en-US" b="1" dirty="0"/>
              <a:t>COVID-19</a:t>
            </a:r>
            <a:r>
              <a:rPr lang="en-US" dirty="0"/>
              <a:t>, </a:t>
            </a:r>
            <a:r>
              <a:rPr lang="en-US" b="1" dirty="0"/>
              <a:t>non-COVID pneumonia</a:t>
            </a:r>
            <a:r>
              <a:rPr lang="en-US" dirty="0"/>
              <a:t>, and </a:t>
            </a:r>
            <a:r>
              <a:rPr lang="en-US" b="1" dirty="0"/>
              <a:t>normal conditions</a:t>
            </a:r>
          </a:p>
          <a:p>
            <a:endParaRPr lang="en-US" b="1" dirty="0"/>
          </a:p>
          <a:p>
            <a:r>
              <a:rPr lang="en-US" b="1" dirty="0"/>
              <a:t>Objective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Model Comparison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Preprocessing Analysis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Effects of Data Augmentation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Evaluation of Model Performance &amp; Computational Efficiency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E753FC3-40FF-65A6-5ACB-78B2CE7C4A0D}"/>
              </a:ext>
            </a:extLst>
          </p:cNvPr>
          <p:cNvSpPr/>
          <p:nvPr/>
        </p:nvSpPr>
        <p:spPr>
          <a:xfrm>
            <a:off x="8551014" y="2577542"/>
            <a:ext cx="2552850" cy="38231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CNN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420FEF-2723-C5CD-10B9-548550500A23}"/>
              </a:ext>
            </a:extLst>
          </p:cNvPr>
          <p:cNvSpPr/>
          <p:nvPr/>
        </p:nvSpPr>
        <p:spPr>
          <a:xfrm>
            <a:off x="8551014" y="3717062"/>
            <a:ext cx="2552850" cy="38231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1D6138-0B93-8088-10C1-34B782896AE8}"/>
              </a:ext>
            </a:extLst>
          </p:cNvPr>
          <p:cNvSpPr/>
          <p:nvPr/>
        </p:nvSpPr>
        <p:spPr>
          <a:xfrm>
            <a:off x="8551014" y="4856582"/>
            <a:ext cx="2552850" cy="38231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ResNet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9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11AC-A53A-74DF-26B7-BD11078E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31" y="486305"/>
            <a:ext cx="7315720" cy="1294228"/>
          </a:xfrm>
        </p:spPr>
        <p:txBody>
          <a:bodyPr>
            <a:normAutofit/>
          </a:bodyPr>
          <a:lstStyle/>
          <a:p>
            <a:r>
              <a:rPr lang="en-US" sz="4400" dirty="0"/>
              <a:t>Dataset</a:t>
            </a:r>
            <a:endParaRPr lang="ru-RU" sz="4400" dirty="0"/>
          </a:p>
        </p:txBody>
      </p:sp>
      <p:pic>
        <p:nvPicPr>
          <p:cNvPr id="19" name="Segnaposto contenuto 1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C02720F1-D094-8583-7214-2159C17776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6560829" y="3714529"/>
            <a:ext cx="3447619" cy="2468008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3EFE5B-8DEF-B2A7-7EF4-F66DCF6BF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931" y="2314529"/>
            <a:ext cx="2751643" cy="2800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4575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Balanced dataset: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1525 covid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1525 normal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1525 pneumonia</a:t>
            </a:r>
            <a:endParaRPr lang="ru-R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0A5B77-0D07-0AEA-C22A-948EA268D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6703" y="2003131"/>
            <a:ext cx="6412376" cy="12942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073AD7-A59C-209D-0D36-7CCBF06B4C15}"/>
              </a:ext>
            </a:extLst>
          </p:cNvPr>
          <p:cNvSpPr txBox="1"/>
          <p:nvPr/>
        </p:nvSpPr>
        <p:spPr>
          <a:xfrm flipH="1">
            <a:off x="5132508" y="3406753"/>
            <a:ext cx="4678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 1. Sample images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761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2EE87-FDEB-3AE6-FAA0-612D28CC7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286603"/>
            <a:ext cx="10521198" cy="1450757"/>
          </a:xfrm>
        </p:spPr>
        <p:txBody>
          <a:bodyPr/>
          <a:lstStyle/>
          <a:p>
            <a:r>
              <a:rPr lang="en-US" dirty="0"/>
              <a:t>Pre-processing</a:t>
            </a:r>
            <a:endParaRPr lang="ru-RU" dirty="0"/>
          </a:p>
        </p:txBody>
      </p:sp>
      <p:pic>
        <p:nvPicPr>
          <p:cNvPr id="8" name="Segnaposto contenuto 7" descr="Immagine che contiene lastra dei raggi X, Imaging medicale, radiologia, Radiografia medica&#10;&#10;Descrizione generata automaticamente">
            <a:extLst>
              <a:ext uri="{FF2B5EF4-FFF2-40B4-BE49-F238E27FC236}">
                <a16:creationId xmlns:a16="http://schemas.microsoft.com/office/drawing/2014/main" id="{C67BEEF1-8827-9D3D-744A-B6E7892181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64" y="2196736"/>
            <a:ext cx="5741288" cy="118216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0F0F4-893F-654B-05CF-E94E2419C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8136" y="2440568"/>
            <a:ext cx="4806002" cy="380128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 techniques: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Resizing by using cv2.inter_nearest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Padding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Resized to 224x224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it-IT" altLang="it-IT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it-IT" alt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Grayscale</a:t>
            </a:r>
            <a:r>
              <a:rPr kumimoji="0" lang="it-IT" alt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color mode </a:t>
            </a:r>
            <a:r>
              <a:rPr kumimoji="0" lang="it-IT" alt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applied</a:t>
            </a:r>
            <a:endParaRPr kumimoji="0" lang="it-IT" alt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it-IT" alt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Data Augmentation</a:t>
            </a:r>
            <a:r>
              <a:rPr lang="en-US" dirty="0"/>
              <a:t> used on both resized and padded datasets</a:t>
            </a:r>
            <a:endParaRPr lang="ru-RU" dirty="0"/>
          </a:p>
        </p:txBody>
      </p:sp>
      <p:pic>
        <p:nvPicPr>
          <p:cNvPr id="10" name="Immagine 9" descr="Immagine che contiene lastra dei raggi X, Imaging medicale, radiologia, Radiografia medica&#10;&#10;Descrizione generata automaticamente">
            <a:extLst>
              <a:ext uri="{FF2B5EF4-FFF2-40B4-BE49-F238E27FC236}">
                <a16:creationId xmlns:a16="http://schemas.microsoft.com/office/drawing/2014/main" id="{EE46DF1D-F45F-2393-E720-3896DBBEF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64" y="4257675"/>
            <a:ext cx="5741289" cy="118216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396621-64B9-4282-4FC2-94F202BE8D4E}"/>
              </a:ext>
            </a:extLst>
          </p:cNvPr>
          <p:cNvSpPr txBox="1"/>
          <p:nvPr/>
        </p:nvSpPr>
        <p:spPr>
          <a:xfrm>
            <a:off x="6214188" y="5585198"/>
            <a:ext cx="508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Fig</a:t>
            </a:r>
            <a:r>
              <a:rPr lang="it-IT" dirty="0"/>
              <a:t> 3. </a:t>
            </a:r>
            <a:r>
              <a:rPr lang="it-IT" dirty="0" err="1"/>
              <a:t>Resized</a:t>
            </a:r>
            <a:r>
              <a:rPr lang="it-IT" dirty="0"/>
              <a:t> images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202291-47D1-9901-9339-D82D545B2406}"/>
              </a:ext>
            </a:extLst>
          </p:cNvPr>
          <p:cNvSpPr txBox="1"/>
          <p:nvPr/>
        </p:nvSpPr>
        <p:spPr>
          <a:xfrm>
            <a:off x="6214188" y="3470460"/>
            <a:ext cx="37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Fig</a:t>
            </a:r>
            <a:r>
              <a:rPr lang="it-IT" dirty="0"/>
              <a:t> 2. </a:t>
            </a:r>
            <a:r>
              <a:rPr lang="it-IT" dirty="0" err="1"/>
              <a:t>Padded</a:t>
            </a:r>
            <a:r>
              <a:rPr lang="it-IT" dirty="0"/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393782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32C705-4527-0BF8-67DE-B2ACEF4F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37" y="292045"/>
            <a:ext cx="10058400" cy="1450757"/>
          </a:xfrm>
        </p:spPr>
        <p:txBody>
          <a:bodyPr/>
          <a:lstStyle/>
          <a:p>
            <a:r>
              <a:rPr lang="it-IT" dirty="0"/>
              <a:t>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E4BBC9-DF91-2C37-050D-2EE849EB05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30697"/>
            <a:ext cx="9387840" cy="350726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TensorFlow’s </a:t>
            </a:r>
            <a:r>
              <a:rPr lang="en-US" dirty="0" err="1"/>
              <a:t>Keras</a:t>
            </a:r>
            <a:r>
              <a:rPr lang="en-US" dirty="0"/>
              <a:t> framework was used to implement and train the models.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Optimizer: Adam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Learning rate: 1e-5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Loss: </a:t>
            </a:r>
            <a:r>
              <a:rPr lang="it-IT" dirty="0" err="1"/>
              <a:t>Categorical</a:t>
            </a:r>
            <a:r>
              <a:rPr lang="it-IT" dirty="0"/>
              <a:t> </a:t>
            </a:r>
            <a:r>
              <a:rPr lang="it-IT" dirty="0" err="1"/>
              <a:t>crossentropy</a:t>
            </a:r>
            <a:endParaRPr lang="it-IT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it-IT" dirty="0" err="1"/>
              <a:t>Epochs</a:t>
            </a:r>
            <a:r>
              <a:rPr lang="it-IT" dirty="0"/>
              <a:t>: 100</a:t>
            </a:r>
            <a:endParaRPr lang="ru-RU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C15144F-A0BE-1FA6-3AB3-65B7EB1BECFC}"/>
              </a:ext>
            </a:extLst>
          </p:cNvPr>
          <p:cNvSpPr txBox="1"/>
          <p:nvPr/>
        </p:nvSpPr>
        <p:spPr>
          <a:xfrm>
            <a:off x="5370020" y="3000693"/>
            <a:ext cx="6129252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 Splitting:</a:t>
            </a: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dataset: train(80%), test(20%)</a:t>
            </a: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Dataset: train(80%), validation(20%)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Stratified Splitting: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ensure consistent class proportions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1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1205-7644-1769-17E2-77BEB908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CNN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08988-4641-3921-F79B-85EBA3EB02DE}"/>
              </a:ext>
            </a:extLst>
          </p:cNvPr>
          <p:cNvSpPr txBox="1"/>
          <p:nvPr/>
        </p:nvSpPr>
        <p:spPr>
          <a:xfrm>
            <a:off x="1097280" y="5912668"/>
            <a:ext cx="3752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Total parameters: 11,168,771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0F854195-AFA8-14D1-273B-6FBA65093641}"/>
                  </a:ext>
                </a:extLst>
              </p14:cNvPr>
              <p14:cNvContentPartPr/>
              <p14:nvPr/>
            </p14:nvContentPartPr>
            <p14:xfrm>
              <a:off x="10200780" y="1742565"/>
              <a:ext cx="924840" cy="6768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0F854195-AFA8-14D1-273B-6FBA650936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8140" y="1679565"/>
                <a:ext cx="10504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9677772-ADA8-A1F0-55F5-32CBDB67E644}"/>
                  </a:ext>
                </a:extLst>
              </p14:cNvPr>
              <p14:cNvContentPartPr/>
              <p14:nvPr/>
            </p14:nvContentPartPr>
            <p14:xfrm>
              <a:off x="6310980" y="1732485"/>
              <a:ext cx="2528640" cy="3787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9677772-ADA8-A1F0-55F5-32CBDB67E6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8340" y="1669845"/>
                <a:ext cx="265428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99A82FC1-1EBB-4691-74C3-AFA6D9143DB9}"/>
                  </a:ext>
                </a:extLst>
              </p14:cNvPr>
              <p14:cNvContentPartPr/>
              <p14:nvPr/>
            </p14:nvContentPartPr>
            <p14:xfrm>
              <a:off x="5941260" y="1684605"/>
              <a:ext cx="1355400" cy="2221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99A82FC1-1EBB-4691-74C3-AFA6D9143D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78260" y="1621605"/>
                <a:ext cx="1481040" cy="3477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624A7A1C-33DF-4A21-DEE6-559912279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4636" y="635566"/>
            <a:ext cx="1736084" cy="558686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AC0C84-5570-B23C-B197-7F95F25AEBE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731" t="1272" r="3395" b="16148"/>
          <a:stretch/>
        </p:blipFill>
        <p:spPr>
          <a:xfrm>
            <a:off x="1066380" y="1810245"/>
            <a:ext cx="5932715" cy="410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3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2B1156-DD3E-C51C-302D-7B7CEF79E7B7}"/>
              </a:ext>
            </a:extLst>
          </p:cNvPr>
          <p:cNvSpPr/>
          <p:nvPr/>
        </p:nvSpPr>
        <p:spPr>
          <a:xfrm>
            <a:off x="5289614" y="1924895"/>
            <a:ext cx="2785613" cy="2212174"/>
          </a:xfrm>
          <a:prstGeom prst="roundRect">
            <a:avLst>
              <a:gd name="adj" fmla="val 1113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6458A-98E4-EB83-C709-15C40443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22" y="503971"/>
            <a:ext cx="6399784" cy="1294228"/>
          </a:xfrm>
        </p:spPr>
        <p:txBody>
          <a:bodyPr/>
          <a:lstStyle/>
          <a:p>
            <a:r>
              <a:rPr lang="en-US" dirty="0"/>
              <a:t>Models: </a:t>
            </a:r>
            <a:r>
              <a:rPr lang="en-US" dirty="0" err="1"/>
              <a:t>DenseNet</a:t>
            </a:r>
            <a:endParaRPr lang="ru-RU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D011CD5-8795-497B-9904-B50D6AE5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5911" y="2311605"/>
            <a:ext cx="2391357" cy="1421436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DB35DD-4F17-5F8D-FCBC-5C0EDBBF71FE}"/>
              </a:ext>
            </a:extLst>
          </p:cNvPr>
          <p:cNvSpPr/>
          <p:nvPr/>
        </p:nvSpPr>
        <p:spPr>
          <a:xfrm>
            <a:off x="1235941" y="1907577"/>
            <a:ext cx="3904180" cy="2229492"/>
          </a:xfrm>
          <a:prstGeom prst="roundRect">
            <a:avLst>
              <a:gd name="adj" fmla="val 6990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4F70B52-CAA7-22EF-1F79-0F5CCA2D4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6854" y="2110932"/>
            <a:ext cx="3428168" cy="18227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505561-CC5E-13EF-5453-4EF8D10CAC61}"/>
              </a:ext>
            </a:extLst>
          </p:cNvPr>
          <p:cNvSpPr txBox="1"/>
          <p:nvPr/>
        </p:nvSpPr>
        <p:spPr>
          <a:xfrm flipH="1">
            <a:off x="1235942" y="4246447"/>
            <a:ext cx="3904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Dense Block</a:t>
            </a:r>
            <a:endParaRPr lang="ru-RU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D01AAE-2CDB-E6AA-098C-4B94A737E8BE}"/>
              </a:ext>
            </a:extLst>
          </p:cNvPr>
          <p:cNvSpPr txBox="1"/>
          <p:nvPr/>
        </p:nvSpPr>
        <p:spPr>
          <a:xfrm flipH="1">
            <a:off x="5425911" y="4273925"/>
            <a:ext cx="288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Transition Layer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11037-2432-81D9-ED8B-74D72E28F4D8}"/>
              </a:ext>
            </a:extLst>
          </p:cNvPr>
          <p:cNvSpPr txBox="1"/>
          <p:nvPr/>
        </p:nvSpPr>
        <p:spPr>
          <a:xfrm>
            <a:off x="1150065" y="5059802"/>
            <a:ext cx="6667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DenseNet-121</a:t>
            </a:r>
            <a:r>
              <a:rPr lang="en-US" sz="1600" dirty="0"/>
              <a:t>: 6, 12, 24, 16 repetitions for each dense block</a:t>
            </a:r>
          </a:p>
          <a:p>
            <a:r>
              <a:rPr lang="en-US" sz="1600" dirty="0"/>
              <a:t>	 Total parameters: 7,044,547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3D83092-AF04-C56F-D879-75340612A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69" y="360373"/>
            <a:ext cx="2232853" cy="579932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243CD6-0B47-5B61-2748-8B82D136A5B8}"/>
              </a:ext>
            </a:extLst>
          </p:cNvPr>
          <p:cNvSpPr txBox="1"/>
          <p:nvPr/>
        </p:nvSpPr>
        <p:spPr>
          <a:xfrm>
            <a:off x="1222584" y="4571993"/>
            <a:ext cx="196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Dense </a:t>
            </a:r>
            <a:r>
              <a:rPr lang="it-IT" dirty="0" err="1"/>
              <a:t>connectivity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96130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2B1156-DD3E-C51C-302D-7B7CEF79E7B7}"/>
              </a:ext>
            </a:extLst>
          </p:cNvPr>
          <p:cNvSpPr/>
          <p:nvPr/>
        </p:nvSpPr>
        <p:spPr>
          <a:xfrm>
            <a:off x="3864537" y="1759219"/>
            <a:ext cx="4906434" cy="4156481"/>
          </a:xfrm>
          <a:prstGeom prst="roundRect">
            <a:avLst>
              <a:gd name="adj" fmla="val 1113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6458A-98E4-EB83-C709-15C40443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00" y="345766"/>
            <a:ext cx="6399784" cy="1294228"/>
          </a:xfrm>
        </p:spPr>
        <p:txBody>
          <a:bodyPr/>
          <a:lstStyle/>
          <a:p>
            <a:r>
              <a:rPr lang="en-US" dirty="0"/>
              <a:t>Models: </a:t>
            </a:r>
            <a:r>
              <a:rPr lang="en-US" dirty="0" err="1"/>
              <a:t>ResNet</a:t>
            </a:r>
            <a:endParaRPr lang="ru-RU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DB35DD-4F17-5F8D-FCBC-5C0EDBBF71FE}"/>
              </a:ext>
            </a:extLst>
          </p:cNvPr>
          <p:cNvSpPr/>
          <p:nvPr/>
        </p:nvSpPr>
        <p:spPr>
          <a:xfrm>
            <a:off x="457199" y="1759219"/>
            <a:ext cx="3027681" cy="4156481"/>
          </a:xfrm>
          <a:prstGeom prst="roundRect">
            <a:avLst>
              <a:gd name="adj" fmla="val 6990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505561-CC5E-13EF-5453-4EF8D10CAC61}"/>
              </a:ext>
            </a:extLst>
          </p:cNvPr>
          <p:cNvSpPr txBox="1"/>
          <p:nvPr/>
        </p:nvSpPr>
        <p:spPr>
          <a:xfrm flipH="1">
            <a:off x="609090" y="5947960"/>
            <a:ext cx="199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Block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D01AAE-2CDB-E6AA-098C-4B94A737E8BE}"/>
              </a:ext>
            </a:extLst>
          </p:cNvPr>
          <p:cNvSpPr txBox="1"/>
          <p:nvPr/>
        </p:nvSpPr>
        <p:spPr>
          <a:xfrm flipH="1">
            <a:off x="4019892" y="5979123"/>
            <a:ext cx="288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Block </a:t>
            </a:r>
            <a:endParaRPr lang="ru-RU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6E0264-C35E-E5FB-CCD8-D499A8ED3E3A}"/>
              </a:ext>
            </a:extLst>
          </p:cNvPr>
          <p:cNvSpPr/>
          <p:nvPr/>
        </p:nvSpPr>
        <p:spPr>
          <a:xfrm>
            <a:off x="653463" y="2687265"/>
            <a:ext cx="2343737" cy="5197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1x1 Convolution</a:t>
            </a:r>
          </a:p>
          <a:p>
            <a:pPr algn="ctr"/>
            <a:r>
              <a:rPr lang="en-US" sz="1600" dirty="0"/>
              <a:t>Batch Normalization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C04E9A-31BD-9B5A-5E0F-8B8A85911AA0}"/>
              </a:ext>
            </a:extLst>
          </p:cNvPr>
          <p:cNvCxnSpPr>
            <a:cxnSpLocks/>
          </p:cNvCxnSpPr>
          <p:nvPr/>
        </p:nvCxnSpPr>
        <p:spPr>
          <a:xfrm>
            <a:off x="1825331" y="3207020"/>
            <a:ext cx="0" cy="19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91ACA8-637F-B42B-EE30-15B75F30F5C7}"/>
              </a:ext>
            </a:extLst>
          </p:cNvPr>
          <p:cNvSpPr/>
          <p:nvPr/>
        </p:nvSpPr>
        <p:spPr>
          <a:xfrm>
            <a:off x="653463" y="3398385"/>
            <a:ext cx="2343737" cy="5197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3x3 Convolution</a:t>
            </a:r>
          </a:p>
          <a:p>
            <a:pPr algn="ctr"/>
            <a:r>
              <a:rPr lang="en-US" sz="1600" dirty="0"/>
              <a:t>Batch Normalization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D776BE-8DD7-4E92-C19F-216A79A89FE7}"/>
              </a:ext>
            </a:extLst>
          </p:cNvPr>
          <p:cNvCxnSpPr>
            <a:cxnSpLocks/>
          </p:cNvCxnSpPr>
          <p:nvPr/>
        </p:nvCxnSpPr>
        <p:spPr>
          <a:xfrm>
            <a:off x="1825331" y="3918140"/>
            <a:ext cx="0" cy="19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4FB909-F69C-59CC-BC46-EF22ACE3E9BB}"/>
              </a:ext>
            </a:extLst>
          </p:cNvPr>
          <p:cNvSpPr/>
          <p:nvPr/>
        </p:nvSpPr>
        <p:spPr>
          <a:xfrm>
            <a:off x="653463" y="4109505"/>
            <a:ext cx="2343737" cy="5197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1x1 Convolution</a:t>
            </a:r>
          </a:p>
          <a:p>
            <a:pPr algn="ctr"/>
            <a:r>
              <a:rPr lang="en-US" sz="1600" dirty="0"/>
              <a:t>Batch Normalization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08CB8D-CA67-6533-8DC4-275B5A51F40A}"/>
              </a:ext>
            </a:extLst>
          </p:cNvPr>
          <p:cNvCxnSpPr>
            <a:cxnSpLocks/>
          </p:cNvCxnSpPr>
          <p:nvPr/>
        </p:nvCxnSpPr>
        <p:spPr>
          <a:xfrm>
            <a:off x="1825331" y="4629260"/>
            <a:ext cx="0" cy="33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3AF888A-4F46-E380-5FCB-3A1CEBFEB0A7}"/>
              </a:ext>
            </a:extLst>
          </p:cNvPr>
          <p:cNvSpPr/>
          <p:nvPr/>
        </p:nvSpPr>
        <p:spPr>
          <a:xfrm>
            <a:off x="1589987" y="4965411"/>
            <a:ext cx="470688" cy="47068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567574A-B36B-3967-D2EE-F6D798014393}"/>
              </a:ext>
            </a:extLst>
          </p:cNvPr>
          <p:cNvSpPr/>
          <p:nvPr/>
        </p:nvSpPr>
        <p:spPr>
          <a:xfrm>
            <a:off x="653463" y="1976145"/>
            <a:ext cx="2343737" cy="5197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Input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A3A572-B35B-979F-AAE6-9317EAD3BAF8}"/>
              </a:ext>
            </a:extLst>
          </p:cNvPr>
          <p:cNvCxnSpPr>
            <a:cxnSpLocks/>
          </p:cNvCxnSpPr>
          <p:nvPr/>
        </p:nvCxnSpPr>
        <p:spPr>
          <a:xfrm>
            <a:off x="1825331" y="2495900"/>
            <a:ext cx="0" cy="19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DC118FC-39AD-DB76-DB29-66A03123CED4}"/>
              </a:ext>
            </a:extLst>
          </p:cNvPr>
          <p:cNvCxnSpPr>
            <a:stCxn id="42" idx="3"/>
            <a:endCxn id="39" idx="6"/>
          </p:cNvCxnSpPr>
          <p:nvPr/>
        </p:nvCxnSpPr>
        <p:spPr>
          <a:xfrm flipH="1">
            <a:off x="2060675" y="2236023"/>
            <a:ext cx="936525" cy="2964732"/>
          </a:xfrm>
          <a:prstGeom prst="bentConnector3">
            <a:avLst>
              <a:gd name="adj1" fmla="val -24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BE63FB-0593-ED4B-8E93-BDB2ED29790A}"/>
              </a:ext>
            </a:extLst>
          </p:cNvPr>
          <p:cNvCxnSpPr>
            <a:cxnSpLocks/>
          </p:cNvCxnSpPr>
          <p:nvPr/>
        </p:nvCxnSpPr>
        <p:spPr>
          <a:xfrm>
            <a:off x="1825331" y="5436099"/>
            <a:ext cx="0" cy="33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FEA5CB0-1698-4860-B878-DEA69E92C49D}"/>
              </a:ext>
            </a:extLst>
          </p:cNvPr>
          <p:cNvSpPr/>
          <p:nvPr/>
        </p:nvSpPr>
        <p:spPr>
          <a:xfrm>
            <a:off x="4019892" y="2772703"/>
            <a:ext cx="2343737" cy="5197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1x1 Convolution</a:t>
            </a:r>
          </a:p>
          <a:p>
            <a:pPr algn="ctr"/>
            <a:r>
              <a:rPr lang="en-US" sz="1600" dirty="0"/>
              <a:t>Batch Normalization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7BD429-FA43-2EE5-1951-018A87F1BED9}"/>
              </a:ext>
            </a:extLst>
          </p:cNvPr>
          <p:cNvCxnSpPr>
            <a:cxnSpLocks/>
          </p:cNvCxnSpPr>
          <p:nvPr/>
        </p:nvCxnSpPr>
        <p:spPr>
          <a:xfrm>
            <a:off x="5191760" y="3292458"/>
            <a:ext cx="0" cy="19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775D283-9DAC-EE9A-28DA-549AC1639535}"/>
              </a:ext>
            </a:extLst>
          </p:cNvPr>
          <p:cNvSpPr/>
          <p:nvPr/>
        </p:nvSpPr>
        <p:spPr>
          <a:xfrm>
            <a:off x="4019892" y="3483823"/>
            <a:ext cx="2343737" cy="5197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3x3 Convolution</a:t>
            </a:r>
          </a:p>
          <a:p>
            <a:pPr algn="ctr"/>
            <a:r>
              <a:rPr lang="en-US" sz="1600" dirty="0"/>
              <a:t>Batch Normalization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F230B3-08FE-91BC-0059-7E234AD67EAE}"/>
              </a:ext>
            </a:extLst>
          </p:cNvPr>
          <p:cNvCxnSpPr>
            <a:cxnSpLocks/>
          </p:cNvCxnSpPr>
          <p:nvPr/>
        </p:nvCxnSpPr>
        <p:spPr>
          <a:xfrm>
            <a:off x="5191760" y="4003578"/>
            <a:ext cx="0" cy="19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08AE526-3141-223C-1892-EC5A1BCFD5FE}"/>
              </a:ext>
            </a:extLst>
          </p:cNvPr>
          <p:cNvSpPr/>
          <p:nvPr/>
        </p:nvSpPr>
        <p:spPr>
          <a:xfrm>
            <a:off x="4019892" y="4194943"/>
            <a:ext cx="2343737" cy="5197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1x1 Convolution</a:t>
            </a:r>
          </a:p>
          <a:p>
            <a:pPr algn="ctr"/>
            <a:r>
              <a:rPr lang="en-US" sz="1600" dirty="0"/>
              <a:t>Batch Normalization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8FAA94-8FAA-EB36-2E53-176DD8D2C12E}"/>
              </a:ext>
            </a:extLst>
          </p:cNvPr>
          <p:cNvCxnSpPr>
            <a:cxnSpLocks/>
          </p:cNvCxnSpPr>
          <p:nvPr/>
        </p:nvCxnSpPr>
        <p:spPr>
          <a:xfrm>
            <a:off x="5191760" y="4714698"/>
            <a:ext cx="0" cy="33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1222D73-E0F2-57B3-B9E2-5FC286AC935C}"/>
              </a:ext>
            </a:extLst>
          </p:cNvPr>
          <p:cNvSpPr/>
          <p:nvPr/>
        </p:nvSpPr>
        <p:spPr>
          <a:xfrm>
            <a:off x="4956416" y="5050849"/>
            <a:ext cx="470688" cy="47068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2472F58-E8CD-9DAE-1763-0AD201BBE9A1}"/>
              </a:ext>
            </a:extLst>
          </p:cNvPr>
          <p:cNvSpPr/>
          <p:nvPr/>
        </p:nvSpPr>
        <p:spPr>
          <a:xfrm>
            <a:off x="4019892" y="2061583"/>
            <a:ext cx="2343737" cy="5197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Input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5C1F60-C0CC-9259-BA62-B9B16F6C0E07}"/>
              </a:ext>
            </a:extLst>
          </p:cNvPr>
          <p:cNvCxnSpPr>
            <a:cxnSpLocks/>
          </p:cNvCxnSpPr>
          <p:nvPr/>
        </p:nvCxnSpPr>
        <p:spPr>
          <a:xfrm>
            <a:off x="5191760" y="2581338"/>
            <a:ext cx="0" cy="19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C72BEFA-D361-01A9-F835-E1926CF726E5}"/>
              </a:ext>
            </a:extLst>
          </p:cNvPr>
          <p:cNvCxnSpPr>
            <a:cxnSpLocks/>
          </p:cNvCxnSpPr>
          <p:nvPr/>
        </p:nvCxnSpPr>
        <p:spPr>
          <a:xfrm>
            <a:off x="5191760" y="5521537"/>
            <a:ext cx="0" cy="33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7A614E3-ACBB-6B28-138C-41331A83E220}"/>
              </a:ext>
            </a:extLst>
          </p:cNvPr>
          <p:cNvSpPr/>
          <p:nvPr/>
        </p:nvSpPr>
        <p:spPr>
          <a:xfrm>
            <a:off x="6468186" y="3109522"/>
            <a:ext cx="2189189" cy="5197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1x1 Convolution</a:t>
            </a:r>
          </a:p>
          <a:p>
            <a:pPr algn="ctr"/>
            <a:r>
              <a:rPr lang="en-US" sz="1600" dirty="0"/>
              <a:t>Batch Normalization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3CFA5E0-03FD-BA76-2BB1-D80F6BF626A7}"/>
              </a:ext>
            </a:extLst>
          </p:cNvPr>
          <p:cNvCxnSpPr>
            <a:stCxn id="55" idx="3"/>
            <a:endCxn id="61" idx="0"/>
          </p:cNvCxnSpPr>
          <p:nvPr/>
        </p:nvCxnSpPr>
        <p:spPr>
          <a:xfrm>
            <a:off x="6363629" y="2321461"/>
            <a:ext cx="1199152" cy="7880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5C1378AB-D6A1-A049-2652-F00DD410775D}"/>
              </a:ext>
            </a:extLst>
          </p:cNvPr>
          <p:cNvCxnSpPr>
            <a:stCxn id="61" idx="2"/>
            <a:endCxn id="52" idx="3"/>
          </p:cNvCxnSpPr>
          <p:nvPr/>
        </p:nvCxnSpPr>
        <p:spPr>
          <a:xfrm rot="5400000">
            <a:off x="6550433" y="3442473"/>
            <a:ext cx="825544" cy="11991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B1F5454-A388-88A0-474F-092867EC8168}"/>
              </a:ext>
            </a:extLst>
          </p:cNvPr>
          <p:cNvSpPr txBox="1"/>
          <p:nvPr/>
        </p:nvSpPr>
        <p:spPr>
          <a:xfrm>
            <a:off x="9185897" y="5631748"/>
            <a:ext cx="263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parameters:</a:t>
            </a:r>
            <a:r>
              <a:rPr lang="it-IT" dirty="0"/>
              <a:t> 628,227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1AB6FB5B-4ECB-25A6-BF7E-542367F018B0}"/>
                  </a:ext>
                </a:extLst>
              </p14:cNvPr>
              <p14:cNvContentPartPr/>
              <p14:nvPr/>
            </p14:nvContentPartPr>
            <p14:xfrm>
              <a:off x="8702728" y="1735310"/>
              <a:ext cx="486360" cy="3888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1AB6FB5B-4ECB-25A6-BF7E-542367F018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0088" y="1672310"/>
                <a:ext cx="612000" cy="164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magine 6" descr="Immagine che contiene testo, ricevuta, schermata, Carattere&#10;&#10;Descrizione generata automaticamente">
            <a:extLst>
              <a:ext uri="{FF2B5EF4-FFF2-40B4-BE49-F238E27FC236}">
                <a16:creationId xmlns:a16="http://schemas.microsoft.com/office/drawing/2014/main" id="{C536313A-C881-BF50-8EF1-3D1A2C7EF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87" y="522742"/>
            <a:ext cx="21907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332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2896</TotalTime>
  <Words>480</Words>
  <Application>Microsoft Office PowerPoint</Application>
  <PresentationFormat>Widescreen</PresentationFormat>
  <Paragraphs>143</Paragraphs>
  <Slides>16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Retrospettivo</vt:lpstr>
      <vt:lpstr>Deep Learning Models for COVID-19, Pneumonia,  and Normal Chest X-ray Classification</vt:lpstr>
      <vt:lpstr>Presentation Pipeline</vt:lpstr>
      <vt:lpstr>Introduction</vt:lpstr>
      <vt:lpstr>Dataset</vt:lpstr>
      <vt:lpstr>Pre-processing</vt:lpstr>
      <vt:lpstr>Setup</vt:lpstr>
      <vt:lpstr>Models: CNN</vt:lpstr>
      <vt:lpstr>Models: DenseNet</vt:lpstr>
      <vt:lpstr>Models: ResNet</vt:lpstr>
      <vt:lpstr>Presentazione standard di PowerPoint</vt:lpstr>
      <vt:lpstr>Presentazione standard di PowerPoint</vt:lpstr>
      <vt:lpstr>Results: Classification</vt:lpstr>
      <vt:lpstr>Results: Classification</vt:lpstr>
      <vt:lpstr>Results: Computational Efficiency</vt:lpstr>
      <vt:lpstr>Conclusions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selection for model interpretability</dc:title>
  <dc:creator>Бадалян Анна Вагаршаковна</dc:creator>
  <cp:lastModifiedBy>Davide Christian Mancosu Bustos</cp:lastModifiedBy>
  <cp:revision>28</cp:revision>
  <dcterms:created xsi:type="dcterms:W3CDTF">2022-12-09T16:45:37Z</dcterms:created>
  <dcterms:modified xsi:type="dcterms:W3CDTF">2024-09-13T11:15:03Z</dcterms:modified>
</cp:coreProperties>
</file>